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2"/>
  </p:notesMasterIdLst>
  <p:handoutMasterIdLst>
    <p:handoutMasterId r:id="rId23"/>
  </p:handoutMasterIdLst>
  <p:sldIdLst>
    <p:sldId id="613" r:id="rId2"/>
    <p:sldId id="529" r:id="rId3"/>
    <p:sldId id="530" r:id="rId4"/>
    <p:sldId id="594" r:id="rId5"/>
    <p:sldId id="595" r:id="rId6"/>
    <p:sldId id="597" r:id="rId7"/>
    <p:sldId id="596" r:id="rId8"/>
    <p:sldId id="573" r:id="rId9"/>
    <p:sldId id="574" r:id="rId10"/>
    <p:sldId id="575" r:id="rId11"/>
    <p:sldId id="614" r:id="rId12"/>
    <p:sldId id="485" r:id="rId13"/>
    <p:sldId id="486" r:id="rId14"/>
    <p:sldId id="487" r:id="rId15"/>
    <p:sldId id="600" r:id="rId16"/>
    <p:sldId id="599" r:id="rId17"/>
    <p:sldId id="601" r:id="rId18"/>
    <p:sldId id="579" r:id="rId19"/>
    <p:sldId id="580" r:id="rId20"/>
    <p:sldId id="581" r:id="rId21"/>
  </p:sldIdLst>
  <p:sldSz cx="9144000" cy="6858000" type="screen4x3"/>
  <p:notesSz cx="6810375" cy="99425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75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8C0"/>
    <a:srgbClr val="A6F391"/>
    <a:srgbClr val="B2F8B2"/>
    <a:srgbClr val="00FF00"/>
    <a:srgbClr val="00CC00"/>
    <a:srgbClr val="FFFF66"/>
    <a:srgbClr val="FFFFCC"/>
    <a:srgbClr val="FFFF99"/>
    <a:srgbClr val="FFFF00"/>
    <a:srgbClr val="C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82" autoAdjust="0"/>
    <p:restoredTop sz="86343" autoAdjust="0"/>
  </p:normalViewPr>
  <p:slideViewPr>
    <p:cSldViewPr showGuides="1">
      <p:cViewPr>
        <p:scale>
          <a:sx n="75" d="100"/>
          <a:sy n="75" d="100"/>
        </p:scale>
        <p:origin x="-3024" y="-972"/>
      </p:cViewPr>
      <p:guideLst>
        <p:guide orient="horz" pos="4201"/>
        <p:guide orient="horz" pos="119"/>
        <p:guide orient="horz" pos="391"/>
        <p:guide orient="horz" pos="845"/>
        <p:guide pos="2880"/>
        <p:guide pos="113"/>
        <p:guide pos="5647"/>
        <p:guide pos="431"/>
        <p:guide pos="567"/>
        <p:guide pos="6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2892" y="-84"/>
      </p:cViewPr>
      <p:guideLst>
        <p:guide orient="horz" pos="3132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A137127B-19E5-4A03-A1AE-42D03F405807}" type="datetimeFigureOut">
              <a:rPr lang="ko-KR" altLang="en-US" smtClean="0"/>
              <a:pPr/>
              <a:t>2020-05-28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B1C91787-B221-490B-9890-78582524FA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05949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F27A8F58-F4E5-4099-BB74-C8D8879514F5}" type="datetimeFigureOut">
              <a:rPr lang="ko-KR" altLang="en-US" smtClean="0"/>
              <a:pPr/>
              <a:t>2020-05-28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9" tIns="45514" rIns="91029" bIns="455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4834"/>
            <a:ext cx="5448300" cy="3914864"/>
          </a:xfrm>
          <a:prstGeom prst="rect">
            <a:avLst/>
          </a:prstGeom>
        </p:spPr>
        <p:txBody>
          <a:bodyPr vert="horz" lIns="91029" tIns="45514" rIns="91029" bIns="455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AF936095-C242-483C-8951-D5C69AECB4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57143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7084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7084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7084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7084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7084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AutoShape 9"/>
          <p:cNvSpPr>
            <a:spLocks noChangeArrowheads="1"/>
          </p:cNvSpPr>
          <p:nvPr userDrawn="1"/>
        </p:nvSpPr>
        <p:spPr bwMode="auto">
          <a:xfrm>
            <a:off x="179387" y="188913"/>
            <a:ext cx="8785225" cy="6480176"/>
          </a:xfrm>
          <a:prstGeom prst="roundRect">
            <a:avLst>
              <a:gd name="adj" fmla="val 3685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78164" tIns="39082" rIns="78164" bIns="39082" anchor="ctr"/>
          <a:lstStyle/>
          <a:p>
            <a:pPr>
              <a:lnSpc>
                <a:spcPct val="100000"/>
              </a:lnSpc>
              <a:defRPr/>
            </a:pPr>
            <a:endParaRPr lang="ko-KR" altLang="en-US" sz="1574" b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3505200" y="6598204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39210-8052-4F23-B93F-A69D0FA8D79C}" type="slidenum"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7" r:id="rId4"/>
    <p:sldLayoutId id="2147483728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91859" rtl="0" eaLnBrk="0" fontAlgn="base" latinLnBrk="1" hangingPunct="0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+mj-lt"/>
          <a:ea typeface="+mj-ea"/>
          <a:cs typeface="+mj-cs"/>
        </a:defRPr>
      </a:lvl1pPr>
      <a:lvl2pPr algn="l" defTabSz="891859" rtl="0" eaLnBrk="0" fontAlgn="base" latinLnBrk="1" hangingPunct="0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2pPr>
      <a:lvl3pPr algn="l" defTabSz="891859" rtl="0" eaLnBrk="0" fontAlgn="base" latinLnBrk="1" hangingPunct="0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3pPr>
      <a:lvl4pPr algn="l" defTabSz="891859" rtl="0" eaLnBrk="0" fontAlgn="base" latinLnBrk="1" hangingPunct="0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4pPr>
      <a:lvl5pPr algn="l" defTabSz="891859" rtl="0" eaLnBrk="0" fontAlgn="base" latinLnBrk="1" hangingPunct="0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5pPr>
      <a:lvl6pPr marL="390952" algn="l" defTabSz="891859" rtl="0" fontAlgn="base" latinLnBrk="1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6pPr>
      <a:lvl7pPr marL="781903" algn="l" defTabSz="891859" rtl="0" fontAlgn="base" latinLnBrk="1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7pPr>
      <a:lvl8pPr marL="1172855" algn="l" defTabSz="891859" rtl="0" fontAlgn="base" latinLnBrk="1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8pPr>
      <a:lvl9pPr marL="1563807" algn="l" defTabSz="891859" rtl="0" fontAlgn="base" latinLnBrk="1">
        <a:spcBef>
          <a:spcPct val="0"/>
        </a:spcBef>
        <a:spcAft>
          <a:spcPct val="0"/>
        </a:spcAft>
        <a:defRPr kumimoji="1" sz="3591">
          <a:solidFill>
            <a:schemeClr val="tx2"/>
          </a:solidFill>
          <a:latin typeface="나눔고딕 ExtraBold" pitchFamily="50" charset="-127"/>
          <a:ea typeface="나눔고딕 ExtraBold" pitchFamily="50" charset="-127"/>
        </a:defRPr>
      </a:lvl9pPr>
    </p:titleStyle>
    <p:bodyStyle>
      <a:lvl1pPr marL="333938" indent="-333938" algn="l" defTabSz="891859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164">
          <a:solidFill>
            <a:schemeClr val="tx1"/>
          </a:solidFill>
          <a:latin typeface="+mn-lt"/>
          <a:ea typeface="+mn-ea"/>
          <a:cs typeface="+mn-cs"/>
        </a:defRPr>
      </a:lvl1pPr>
      <a:lvl2pPr marL="724890" indent="-278282" algn="l" defTabSz="891859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736">
          <a:solidFill>
            <a:schemeClr val="tx1"/>
          </a:solidFill>
          <a:latin typeface="+mn-lt"/>
          <a:ea typeface="+mn-ea"/>
        </a:defRPr>
      </a:lvl2pPr>
      <a:lvl3pPr marL="1114484" indent="-222625" algn="l" defTabSz="891859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309">
          <a:solidFill>
            <a:schemeClr val="tx1"/>
          </a:solidFill>
          <a:latin typeface="+mn-lt"/>
          <a:ea typeface="+mn-ea"/>
        </a:defRPr>
      </a:lvl3pPr>
      <a:lvl4pPr marL="1561092" indent="-222625" algn="l" defTabSz="891859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967">
          <a:solidFill>
            <a:schemeClr val="tx1"/>
          </a:solidFill>
          <a:latin typeface="+mn-lt"/>
          <a:ea typeface="+mn-ea"/>
        </a:defRPr>
      </a:lvl4pPr>
      <a:lvl5pPr marL="2004985" indent="-221268" algn="l" defTabSz="891859" rtl="0" eaLnBrk="0" fontAlgn="base" latinLnBrk="1" hangingPunct="0">
        <a:spcBef>
          <a:spcPct val="20000"/>
        </a:spcBef>
        <a:spcAft>
          <a:spcPct val="0"/>
        </a:spcAft>
        <a:buChar char="»"/>
        <a:defRPr kumimoji="1" sz="1967">
          <a:solidFill>
            <a:schemeClr val="tx1"/>
          </a:solidFill>
          <a:latin typeface="+mn-lt"/>
          <a:ea typeface="+mn-ea"/>
        </a:defRPr>
      </a:lvl5pPr>
      <a:lvl6pPr marL="2397294" indent="-222625" algn="l" defTabSz="891859" rtl="0" fontAlgn="base" latinLnBrk="1">
        <a:spcBef>
          <a:spcPct val="20000"/>
        </a:spcBef>
        <a:spcAft>
          <a:spcPct val="0"/>
        </a:spcAft>
        <a:buChar char="»"/>
        <a:defRPr kumimoji="1" sz="1967">
          <a:solidFill>
            <a:schemeClr val="tx1"/>
          </a:solidFill>
          <a:latin typeface="+mn-lt"/>
          <a:ea typeface="+mn-ea"/>
        </a:defRPr>
      </a:lvl6pPr>
      <a:lvl7pPr marL="2788246" indent="-222625" algn="l" defTabSz="891859" rtl="0" fontAlgn="base" latinLnBrk="1">
        <a:spcBef>
          <a:spcPct val="20000"/>
        </a:spcBef>
        <a:spcAft>
          <a:spcPct val="0"/>
        </a:spcAft>
        <a:buChar char="»"/>
        <a:defRPr kumimoji="1" sz="1967">
          <a:solidFill>
            <a:schemeClr val="tx1"/>
          </a:solidFill>
          <a:latin typeface="+mn-lt"/>
          <a:ea typeface="+mn-ea"/>
        </a:defRPr>
      </a:lvl7pPr>
      <a:lvl8pPr marL="3179198" indent="-222625" algn="l" defTabSz="891859" rtl="0" fontAlgn="base" latinLnBrk="1">
        <a:spcBef>
          <a:spcPct val="20000"/>
        </a:spcBef>
        <a:spcAft>
          <a:spcPct val="0"/>
        </a:spcAft>
        <a:buChar char="»"/>
        <a:defRPr kumimoji="1" sz="1967">
          <a:solidFill>
            <a:schemeClr val="tx1"/>
          </a:solidFill>
          <a:latin typeface="+mn-lt"/>
          <a:ea typeface="+mn-ea"/>
        </a:defRPr>
      </a:lvl8pPr>
      <a:lvl9pPr marL="3570149" indent="-222625" algn="l" defTabSz="891859" rtl="0" fontAlgn="base" latinLnBrk="1">
        <a:spcBef>
          <a:spcPct val="20000"/>
        </a:spcBef>
        <a:spcAft>
          <a:spcPct val="0"/>
        </a:spcAft>
        <a:buChar char="»"/>
        <a:defRPr kumimoji="1" sz="196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1pPr>
      <a:lvl2pPr marL="390952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2pPr>
      <a:lvl3pPr marL="781903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3pPr>
      <a:lvl4pPr marL="1172855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4pPr>
      <a:lvl5pPr marL="1563807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5pPr>
      <a:lvl6pPr marL="1954759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6pPr>
      <a:lvl7pPr marL="2345710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7pPr>
      <a:lvl8pPr marL="2736662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8pPr>
      <a:lvl9pPr marL="3127614" algn="l" defTabSz="781903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c\Desktop\20191224 국가보훈처 ppt 표지\보훈기념일 PPT 빼다만들기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4" descr="C:\Users\pc\Desktop\20191224 국가보훈처 ppt 표지\책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243" y="285728"/>
            <a:ext cx="3341831" cy="2210279"/>
          </a:xfrm>
          <a:prstGeom prst="rect">
            <a:avLst/>
          </a:prstGeom>
          <a:noFill/>
        </p:spPr>
      </p:pic>
      <p:pic>
        <p:nvPicPr>
          <p:cNvPr id="8" name="Picture 2" descr="C:\Users\pc\Desktop\20191224 국가보훈처 ppt 표지\우리가알아야할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9350" y="890717"/>
            <a:ext cx="2216564" cy="91517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1268413"/>
            <a:ext cx="2892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spc="-6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현충일</a:t>
            </a:r>
            <a:endParaRPr lang="ko-KR" altLang="en-US" sz="3600" b="1" spc="-6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Picture 5" descr="C:\Users\pc\Desktop\20191224 국가보훈처 ppt 표지\국가보훈처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6134119"/>
            <a:ext cx="1566862" cy="554037"/>
          </a:xfrm>
          <a:prstGeom prst="rect">
            <a:avLst/>
          </a:prstGeom>
          <a:noFill/>
        </p:spPr>
      </p:pic>
      <p:sp>
        <p:nvSpPr>
          <p:cNvPr id="9" name="슬라이드 번호 개체 틀 5"/>
          <p:cNvSpPr txBox="1">
            <a:spLocks/>
          </p:cNvSpPr>
          <p:nvPr/>
        </p:nvSpPr>
        <p:spPr>
          <a:xfrm>
            <a:off x="3505200" y="6598204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39210-8052-4F23-B93F-A69D0FA8D79C}" type="slidenum"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2번_2p말하는-지경샘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72851" y="2153478"/>
            <a:ext cx="1146531" cy="138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모서리가 둥근 사각형 설명선 19"/>
          <p:cNvSpPr/>
          <p:nvPr/>
        </p:nvSpPr>
        <p:spPr>
          <a:xfrm>
            <a:off x="684212" y="1428737"/>
            <a:ext cx="5939585" cy="2500329"/>
          </a:xfrm>
          <a:prstGeom prst="wedgeRoundRectCallout">
            <a:avLst>
              <a:gd name="adj1" fmla="val 64367"/>
              <a:gd name="adj2" fmla="val -3995"/>
              <a:gd name="adj3" fmla="val 16667"/>
            </a:avLst>
          </a:prstGeom>
          <a:solidFill>
            <a:srgbClr val="B2F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00112" y="1514150"/>
            <a:ext cx="5743589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현충일은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나라를 위해 희생하신 분들을 기리는 날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1956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월 법정 기념일 제정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지금 이름인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현충일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1975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월부터 사용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7105" name="Picture 1" descr="C:\Users\USER\Desktop\12월 국가보훈처\2020 보훈처 자료 종합\보훈처-사진-종합\대전 국립현충원\20190924_161303_HDR.jpg"/>
          <p:cNvPicPr>
            <a:picLocks noChangeAspect="1" noChangeArrowheads="1"/>
          </p:cNvPicPr>
          <p:nvPr/>
        </p:nvPicPr>
        <p:blipFill>
          <a:blip r:embed="rId3" cstate="print"/>
          <a:srcRect l="18906" r="12821" b="18420"/>
          <a:stretch>
            <a:fillRect/>
          </a:stretch>
        </p:blipFill>
        <p:spPr bwMode="auto">
          <a:xfrm>
            <a:off x="4398989" y="4214818"/>
            <a:ext cx="3105243" cy="1767600"/>
          </a:xfrm>
          <a:prstGeom prst="rect">
            <a:avLst/>
          </a:prstGeom>
          <a:noFill/>
        </p:spPr>
      </p:pic>
      <p:pic>
        <p:nvPicPr>
          <p:cNvPr id="47106" name="Picture 2" descr="C:\Users\USER\Desktop\12월 국가보훈처\2020 보훈처 자료 종합\보훈처-사진-종합\대전 국립현충원\20190924_162217_HDR.jpg"/>
          <p:cNvPicPr>
            <a:picLocks noChangeAspect="1" noChangeArrowheads="1"/>
          </p:cNvPicPr>
          <p:nvPr/>
        </p:nvPicPr>
        <p:blipFill>
          <a:blip r:embed="rId4" cstate="print"/>
          <a:srcRect l="10454" r="36580" b="41481"/>
          <a:stretch>
            <a:fillRect/>
          </a:stretch>
        </p:blipFill>
        <p:spPr bwMode="auto">
          <a:xfrm>
            <a:off x="684213" y="4214818"/>
            <a:ext cx="3357586" cy="1767151"/>
          </a:xfrm>
          <a:prstGeom prst="rect">
            <a:avLst/>
          </a:prstGeom>
          <a:noFill/>
        </p:spPr>
      </p:pic>
      <p:grpSp>
        <p:nvGrpSpPr>
          <p:cNvPr id="10" name="그룹 9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1" name="모서리가 둥근 직사각형 10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월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일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현충일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051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4213" y="1480474"/>
            <a:ext cx="3943137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고려시대 역사서 고려사</a:t>
            </a:r>
            <a:endParaRPr lang="ko-KR" altLang="en-US" sz="2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4213" y="3752852"/>
            <a:ext cx="3943137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2. 24</a:t>
            </a:r>
            <a:r>
              <a:rPr lang="ko-KR" altLang="en-US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절기의 하나인 </a:t>
            </a: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망종</a:t>
            </a: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endParaRPr lang="ko-KR" altLang="en-US" sz="2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00113" y="2019891"/>
            <a:ext cx="4457705" cy="16927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고려 현종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년 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월에 국경을 지키다 목숨을 잃은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병사를 위해 제사를 지냈다는 기록에서 유래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00113" y="4278725"/>
            <a:ext cx="7061412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절기 중 아홉 번째인 망종 때 조상에게 제사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1956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 처음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현충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기념일 때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망종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이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</a:t>
            </a:r>
            <a:endParaRPr lang="en-US" altLang="ko-KR" sz="3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213" y="5398009"/>
            <a:ext cx="3943137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3. 6·25 </a:t>
            </a:r>
            <a:r>
              <a:rPr lang="ko-KR" altLang="en-US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전쟁</a:t>
            </a:r>
            <a:endParaRPr lang="ko-KR" altLang="en-US" sz="2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0113" y="5936953"/>
            <a:ext cx="7061412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나라를 위해 희생한 분들이 많은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전쟁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발발</a:t>
            </a:r>
            <a:endParaRPr lang="en-US" altLang="ko-KR" sz="3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6082" name="Picture 2" descr="고려사"/>
          <p:cNvPicPr>
            <a:picLocks noChangeAspect="1" noChangeArrowheads="1"/>
          </p:cNvPicPr>
          <p:nvPr/>
        </p:nvPicPr>
        <p:blipFill>
          <a:blip r:embed="rId2" cstate="print"/>
          <a:srcRect l="40242" t="36207"/>
          <a:stretch>
            <a:fillRect/>
          </a:stretch>
        </p:blipFill>
        <p:spPr bwMode="auto">
          <a:xfrm>
            <a:off x="5429256" y="1831120"/>
            <a:ext cx="3214711" cy="1312127"/>
          </a:xfrm>
          <a:prstGeom prst="rect">
            <a:avLst/>
          </a:prstGeom>
          <a:noFill/>
        </p:spPr>
      </p:pic>
      <p:grpSp>
        <p:nvGrpSpPr>
          <p:cNvPr id="13" name="그룹 12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4" name="모서리가 둥근 직사각형 13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왜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월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일인가요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?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0113" y="4608150"/>
            <a:ext cx="7500990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나라 위해 희생하신 분들의 숭고한 뜻 기리기</a:t>
            </a:r>
            <a:endParaRPr lang="ko-KR" altLang="en-US" sz="2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85852" y="5108216"/>
            <a:ext cx="7000924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현충일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顯忠日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의 현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顯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바깥으로 꺼내 남에게 내보임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</a:t>
            </a: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충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忠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은 충성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, ‘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남을 위해 정성을 다 바치는 행위나 마음가짐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’</a:t>
            </a:r>
          </a:p>
        </p:txBody>
      </p:sp>
      <p:pic>
        <p:nvPicPr>
          <p:cNvPr id="1032" name="Picture 8" descr="C:\Users\USER\Desktop\12월 국가보훈처\2020 보훈처 자료 종합\보훈처-사진-종합\대전 국립현충원\20190924_162217_H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326" y="1285860"/>
            <a:ext cx="6842698" cy="3259688"/>
          </a:xfrm>
          <a:prstGeom prst="rect">
            <a:avLst/>
          </a:prstGeom>
          <a:noFill/>
        </p:spPr>
      </p:pic>
      <p:grpSp>
        <p:nvGrpSpPr>
          <p:cNvPr id="10" name="그룹 9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1" name="모서리가 둥근 직사각형 10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현충일에는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…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95786" y="1428736"/>
            <a:ext cx="4357718" cy="48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조기를 달아요</a:t>
            </a:r>
            <a:endParaRPr lang="ko-KR" altLang="en-US" sz="2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0" y="2000240"/>
            <a:ext cx="4143404" cy="28931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국기봉에서 국기의 폭 만큼 내려서 단다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아래쪽에  국기를 달아 희생을 기리는 마음 표시 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국기 게양 시간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오전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오후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관공서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공공기간은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시간 게양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가능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8370" name="Picture 2" descr="태극기 조기에 대한 이미지 검색결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71612"/>
            <a:ext cx="3286148" cy="3286149"/>
          </a:xfrm>
          <a:prstGeom prst="rect">
            <a:avLst/>
          </a:prstGeom>
          <a:noFill/>
        </p:spPr>
      </p:pic>
      <p:grpSp>
        <p:nvGrpSpPr>
          <p:cNvPr id="10" name="그룹 9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1" name="모서리가 둥근 직사각형 10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현충일에는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…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0113" y="1500174"/>
            <a:ext cx="4357718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묵념을 해요</a:t>
            </a:r>
            <a:endParaRPr lang="ko-KR" altLang="en-US" sz="2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92970" y="2214554"/>
            <a:ext cx="3393305" cy="16927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현충일 오전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시부터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분 동안 전국적으로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사이렌 울림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이에 맞춰 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분 동안 묵념</a:t>
            </a:r>
            <a:endParaRPr lang="en-US" altLang="ko-KR" sz="20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9396" name="Picture 4" descr="http://www.shinailbo.co.kr/news/photo/200706/20070605_223828_6e35008.jpg"/>
          <p:cNvPicPr>
            <a:picLocks noChangeAspect="1" noChangeArrowheads="1"/>
          </p:cNvPicPr>
          <p:nvPr/>
        </p:nvPicPr>
        <p:blipFill>
          <a:blip r:embed="rId2" cstate="print"/>
          <a:srcRect t="11906" r="8856"/>
          <a:stretch>
            <a:fillRect/>
          </a:stretch>
        </p:blipFill>
        <p:spPr bwMode="auto">
          <a:xfrm>
            <a:off x="4071934" y="2198712"/>
            <a:ext cx="4334336" cy="2801924"/>
          </a:xfrm>
          <a:prstGeom prst="rect">
            <a:avLst/>
          </a:prstGeom>
          <a:noFill/>
        </p:spPr>
      </p:pic>
      <p:grpSp>
        <p:nvGrpSpPr>
          <p:cNvPr id="11" name="그룹 10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현충일에는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…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0113" y="1214422"/>
            <a:ext cx="435771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월은 </a:t>
            </a: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호국 보훈의 달</a:t>
            </a: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66776" y="1857364"/>
            <a:ext cx="3286148" cy="2012859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월  </a:t>
            </a: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일 현충일</a:t>
            </a:r>
            <a:endParaRPr lang="en-US" altLang="ko-KR" sz="2400" spc="-15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일 제</a:t>
            </a: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400" spc="-150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연평해전</a:t>
            </a:r>
            <a:endParaRPr lang="en-US" altLang="ko-KR" sz="2400" spc="-15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일 </a:t>
            </a: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전쟁</a:t>
            </a:r>
            <a:endParaRPr lang="en-US" altLang="ko-KR" sz="2400" spc="-15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29</a:t>
            </a:r>
            <a:r>
              <a:rPr lang="ko-KR" altLang="en-US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일 제</a:t>
            </a:r>
            <a:r>
              <a:rPr lang="en-US" altLang="ko-KR" sz="2400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spc="-150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연평해전</a:t>
            </a:r>
            <a:endParaRPr lang="en-US" altLang="ko-KR" sz="2400" spc="-15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오른쪽 화살표 9"/>
          <p:cNvSpPr/>
          <p:nvPr/>
        </p:nvSpPr>
        <p:spPr bwMode="auto">
          <a:xfrm>
            <a:off x="4495800" y="2621477"/>
            <a:ext cx="428628" cy="484632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5067304" y="1863661"/>
            <a:ext cx="2928958" cy="2000264"/>
          </a:xfrm>
          <a:prstGeom prst="roundRect">
            <a:avLst>
              <a:gd name="adj" fmla="val 8413"/>
            </a:avLst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1042988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국군 장병들이 나라를</a:t>
            </a:r>
            <a:endParaRPr kumimoji="1" lang="en-US" altLang="ko-KR" sz="21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indent="0" defTabSz="1042988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지키기 위해 </a:t>
            </a:r>
            <a:r>
              <a:rPr kumimoji="1" lang="ko-KR" altLang="en-US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하나뿐인</a:t>
            </a:r>
            <a:r>
              <a:rPr kumimoji="1" lang="en-US" altLang="ko-KR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1" lang="en-US" altLang="ko-KR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</a:br>
            <a:r>
              <a:rPr kumimoji="1" lang="ko-KR" altLang="en-US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목숨을 </a:t>
            </a:r>
            <a:r>
              <a:rPr kumimoji="1" lang="ko-KR" altLang="en-US" sz="2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걸고 싸운 것을</a:t>
            </a:r>
            <a:r>
              <a:rPr kumimoji="1" lang="en-US" altLang="ko-KR" sz="2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1" lang="en-US" altLang="ko-KR" sz="2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1" lang="ko-KR" altLang="en-US" sz="2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기림</a:t>
            </a:r>
            <a:endParaRPr kumimoji="1" lang="ko-KR" altLang="en-US" sz="2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0417" name="Picture 1" descr="C:\Users\USER\Desktop\12월 국가보훈처\2020 보훈처 자료 종합\보훈처-사진-종합\명소 최종 원고와 사진\명소-2-호국 종합-최종\명소-6장\명소-6-서울현충원\명소-6-4 대전 현충원.jpg"/>
          <p:cNvPicPr>
            <a:picLocks noChangeAspect="1" noChangeArrowheads="1"/>
          </p:cNvPicPr>
          <p:nvPr/>
        </p:nvPicPr>
        <p:blipFill>
          <a:blip r:embed="rId2" cstate="print"/>
          <a:srcRect t="14783" r="3257" b="19628"/>
          <a:stretch>
            <a:fillRect/>
          </a:stretch>
        </p:blipFill>
        <p:spPr bwMode="auto">
          <a:xfrm>
            <a:off x="1071538" y="4071942"/>
            <a:ext cx="6980262" cy="2143140"/>
          </a:xfrm>
          <a:prstGeom prst="rect">
            <a:avLst/>
          </a:prstGeom>
          <a:noFill/>
        </p:spPr>
      </p:pic>
      <p:grpSp>
        <p:nvGrpSpPr>
          <p:cNvPr id="12" name="그룹 11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3" name="모서리가 둥근 직사각형 12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알고 가요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213" y="1270595"/>
            <a:ext cx="790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현충일에 대해 알아봐요</a:t>
            </a: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0113" y="1740931"/>
            <a:ext cx="7815291" cy="8484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세 친구의 대화를 읽고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아래 보기에서 적절하지 않은 것을 찾아보세요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 [         ]</a:t>
            </a:r>
            <a:endParaRPr lang="en-US" altLang="ko-KR" sz="28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714620"/>
            <a:ext cx="7158138" cy="1479196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ffectLst/>
        </p:spPr>
      </p:pic>
      <p:sp>
        <p:nvSpPr>
          <p:cNvPr id="65" name="TextBox 64"/>
          <p:cNvSpPr txBox="1"/>
          <p:nvPr/>
        </p:nvSpPr>
        <p:spPr>
          <a:xfrm>
            <a:off x="1042988" y="4227518"/>
            <a:ext cx="7600978" cy="240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30000"/>
              </a:lnSpc>
              <a:spcAft>
                <a:spcPts val="600"/>
              </a:spcAft>
              <a:buAutoNum type="arabicParenBoth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고려사라는 역사서에 따르면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고려 현종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월에 국경을 지키는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병사들을 위해 제사를 지냈대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이와 관련이 있다고 해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algn="just">
              <a:lnSpc>
                <a:spcPct val="130000"/>
              </a:lnSpc>
              <a:spcAft>
                <a:spcPts val="600"/>
              </a:spcAft>
              <a:buAutoNum type="arabicParenBoth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우리 민족은 예로부터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망종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이라는 절기에 제사를 지냈는데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1956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현충일을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일로 정할 당시의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망종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이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일이었대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algn="just">
              <a:lnSpc>
                <a:spcPct val="130000"/>
              </a:lnSpc>
              <a:spcAft>
                <a:spcPts val="600"/>
              </a:spcAft>
              <a:buAutoNum type="arabicParenBoth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월부터는 비가 많이 와서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날씨 좋은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월이 조상을 기리는데 좋다고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봤지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32022" y="2177362"/>
            <a:ext cx="445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(3)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250825" y="525026"/>
            <a:ext cx="4321175" cy="479017"/>
            <a:chOff x="250825" y="525026"/>
            <a:chExt cx="4321175" cy="479017"/>
          </a:xfrm>
        </p:grpSpPr>
        <p:sp>
          <p:nvSpPr>
            <p:cNvPr id="16" name="모서리가 둥근 직사각형 15"/>
            <p:cNvSpPr/>
            <p:nvPr/>
          </p:nvSpPr>
          <p:spPr bwMode="auto">
            <a:xfrm>
              <a:off x="250825" y="534005"/>
              <a:ext cx="4321175" cy="470038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2784" y="525026"/>
              <a:ext cx="356747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NIE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로 만나는 현충일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352620" y="4637556"/>
            <a:ext cx="4863115" cy="1791840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0113" y="1357298"/>
            <a:ext cx="8064500" cy="4461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b="1" spc="-80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000" b="1" spc="-80" dirty="0" smtClean="0">
                <a:latin typeface="맑은 고딕" pitchFamily="50" charset="-127"/>
                <a:ea typeface="맑은 고딕" pitchFamily="50" charset="-127"/>
              </a:rPr>
              <a:t>현충일은 한자로 顯忠日입니다</a:t>
            </a:r>
            <a:r>
              <a:rPr lang="en-US" altLang="ko-KR" sz="2000" b="1" spc="-8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1" spc="-80" dirty="0" smtClean="0">
                <a:latin typeface="맑은 고딕" pitchFamily="50" charset="-127"/>
                <a:ea typeface="맑은 고딕" pitchFamily="50" charset="-127"/>
              </a:rPr>
              <a:t>따라 적으면서 그 뜻을 알아보세요</a:t>
            </a:r>
            <a:r>
              <a:rPr lang="en-US" altLang="ko-KR" sz="2000" b="1" spc="-8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800" b="1" spc="-8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38688" y="2071678"/>
            <a:ext cx="7490978" cy="235745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n>
                <a:solidFill>
                  <a:schemeClr val="tx1"/>
                </a:solidFill>
                <a:prstDash val="dash"/>
              </a:ln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3586" y="4710970"/>
            <a:ext cx="6161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顯忠日</a:t>
            </a:r>
            <a:endParaRPr lang="ko-KR" altLang="en-US" sz="9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97600" y="2153532"/>
            <a:ext cx="745637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lnSpc>
                <a:spcPct val="130000"/>
              </a:lnSpc>
            </a:pP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현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顯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 :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바깥으로 꺼내 남에게 내보임</a:t>
            </a:r>
            <a:endParaRPr lang="en-US" altLang="ko-KR" sz="20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5725" indent="-85725">
              <a:lnSpc>
                <a:spcPct val="130000"/>
              </a:lnSpc>
            </a:pP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충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忠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 :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충성과 함께 남을 위해 정성을 다 바치는 행위나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마음가짐</a:t>
            </a:r>
            <a:endParaRPr lang="en-US" altLang="ko-KR" sz="20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55153" y="3429000"/>
            <a:ext cx="685804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lnSpc>
                <a:spcPct val="130000"/>
              </a:lnSpc>
            </a:pP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현충일</a:t>
            </a: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은 국가와 사회를 위해 목숨 바친 사람들의 충성을 존경의 마음으로 기리는 날</a:t>
            </a:r>
            <a:endParaRPr lang="ko-KR" altLang="en-US" sz="20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0825" y="525026"/>
            <a:ext cx="4321175" cy="479017"/>
            <a:chOff x="250825" y="525026"/>
            <a:chExt cx="4321175" cy="479017"/>
          </a:xfrm>
        </p:grpSpPr>
        <p:sp>
          <p:nvSpPr>
            <p:cNvPr id="14" name="모서리가 둥근 직사각형 13"/>
            <p:cNvSpPr/>
            <p:nvPr/>
          </p:nvSpPr>
          <p:spPr bwMode="auto">
            <a:xfrm>
              <a:off x="250825" y="534005"/>
              <a:ext cx="4321175" cy="470038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2784" y="525026"/>
              <a:ext cx="356747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NIE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로 만나는 현충일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1042988" y="4643446"/>
            <a:ext cx="7743854" cy="1785950"/>
          </a:xfrm>
          <a:prstGeom prst="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0251" y="1146160"/>
            <a:ext cx="7966592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69875" indent="-269875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3. 6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월은 호국 보훈의 달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 6·25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전쟁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연평해전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연평해전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등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2000" b="1" spc="-9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b="1" spc="-90" dirty="0" smtClean="0">
                <a:latin typeface="맑은 고딕" pitchFamily="50" charset="-127"/>
                <a:ea typeface="맑은 고딕" pitchFamily="50" charset="-127"/>
              </a:rPr>
              <a:t>월에는 나라를 위해 목숨 걸고 싸운 국군 장병을 기리는 날이 많아요</a:t>
            </a:r>
            <a:r>
              <a:rPr lang="en-US" altLang="ko-KR" sz="2000" b="1" spc="-9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800" b="1" spc="-9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6"/>
          <p:cNvGrpSpPr/>
          <p:nvPr/>
        </p:nvGrpSpPr>
        <p:grpSpPr>
          <a:xfrm>
            <a:off x="1042988" y="2181216"/>
            <a:ext cx="4753148" cy="1785949"/>
            <a:chOff x="4918074" y="5097337"/>
            <a:chExt cx="3939516" cy="1785949"/>
          </a:xfrm>
        </p:grpSpPr>
        <p:sp>
          <p:nvSpPr>
            <p:cNvPr id="18" name="모서리가 둥근 직사각형 17"/>
            <p:cNvSpPr/>
            <p:nvPr/>
          </p:nvSpPr>
          <p:spPr bwMode="auto">
            <a:xfrm>
              <a:off x="4918074" y="5097337"/>
              <a:ext cx="3889375" cy="178594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bg1">
                  <a:lumMod val="6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18074" y="5220384"/>
              <a:ext cx="3939516" cy="1532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30000"/>
                </a:lnSpc>
                <a:buAutoNum type="arabicParenBoth"/>
              </a:pP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월드컵 열기로 뜨겁던 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2002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년 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월 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29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일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. </a:t>
              </a:r>
            </a:p>
            <a:p>
              <a:pPr>
                <a:lnSpc>
                  <a:spcPct val="130000"/>
                </a:lnSpc>
              </a:pPr>
              <a:r>
                <a:rPr lang="en-US" altLang="ko-KR" b="1" dirty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제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b="1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연평해전이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벌어졌어요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. </a:t>
              </a:r>
              <a:b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 &lt;</a:t>
              </a:r>
              <a:r>
                <a:rPr lang="ko-KR" altLang="en-US" b="1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연평해전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때 조국을 위해 목숨을 바친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장병들을 추모하는 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행시를 만들어 보세요</a:t>
              </a:r>
              <a:r>
                <a:rPr lang="en-US" altLang="ko-KR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6054228" y="2143115"/>
          <a:ext cx="2740522" cy="178594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38672"/>
                <a:gridCol w="2101850"/>
              </a:tblGrid>
              <a:tr h="4464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F"/>
                    </a:solidFill>
                  </a:tcPr>
                </a:tc>
              </a:tr>
              <a:tr h="4464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F"/>
                    </a:solidFill>
                  </a:tcPr>
                </a:tc>
              </a:tr>
              <a:tr h="4464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해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F"/>
                    </a:solidFill>
                  </a:tcPr>
                </a:tc>
              </a:tr>
              <a:tr h="4464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F"/>
                    </a:soli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35050" y="4118038"/>
            <a:ext cx="77517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(2)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호국보훈의 달을 맞이하는 나의 다짐을 써보세요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9188" y="4648208"/>
            <a:ext cx="7600978" cy="16927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tabLst>
                <a:tab pos="355600" algn="l"/>
              </a:tabLst>
            </a:pPr>
            <a:r>
              <a:rPr lang="ko-KR" altLang="en-US" sz="28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나는</a:t>
            </a:r>
            <a:endParaRPr lang="en-US" altLang="ko-KR" sz="28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tabLst>
                <a:tab pos="355600" algn="l"/>
              </a:tabLst>
            </a:pPr>
            <a:endParaRPr lang="en-US" altLang="ko-KR" sz="28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tabLst>
                <a:tab pos="355600" algn="l"/>
              </a:tabLst>
            </a:pP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</a:t>
            </a:r>
            <a:r>
              <a:rPr lang="en-US" altLang="ko-KR" sz="28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8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28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</a:t>
            </a:r>
            <a:r>
              <a:rPr lang="ko-KR" altLang="en-US" sz="28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하겠다</a:t>
            </a:r>
            <a:r>
              <a:rPr lang="en-US" altLang="ko-KR" sz="28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44362" y="515808"/>
            <a:ext cx="3063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NIE</a:t>
            </a:r>
            <a:r>
              <a:rPr lang="ko-KR" altLang="en-US" sz="2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로 만나는 현충일</a:t>
            </a:r>
            <a:endParaRPr lang="ko-KR" altLang="en-US" sz="2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0825" y="525026"/>
            <a:ext cx="4321175" cy="479017"/>
            <a:chOff x="250825" y="525026"/>
            <a:chExt cx="4321175" cy="479017"/>
          </a:xfrm>
        </p:grpSpPr>
        <p:sp>
          <p:nvSpPr>
            <p:cNvPr id="13" name="모서리가 둥근 직사각형 12"/>
            <p:cNvSpPr/>
            <p:nvPr/>
          </p:nvSpPr>
          <p:spPr bwMode="auto">
            <a:xfrm>
              <a:off x="250825" y="534005"/>
              <a:ext cx="4321175" cy="470038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2784" y="525026"/>
              <a:ext cx="356747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NIE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로 만나는 현충일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c\Desktop\20191224 국가보훈처 ppt 표지\보훈기념일 PPT 빼다만들기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4" descr="C:\Users\pc\Desktop\20191224 국가보훈처 ppt 표지\책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243" y="285728"/>
            <a:ext cx="3341831" cy="2210279"/>
          </a:xfrm>
          <a:prstGeom prst="rect">
            <a:avLst/>
          </a:prstGeom>
          <a:noFill/>
        </p:spPr>
      </p:pic>
      <p:pic>
        <p:nvPicPr>
          <p:cNvPr id="8" name="Picture 2" descr="C:\Users\pc\Desktop\20191224 국가보훈처 ppt 표지\우리가알아야할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9350" y="890717"/>
            <a:ext cx="2216564" cy="91517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1268413"/>
            <a:ext cx="2892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spc="-6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z="3600" b="1" spc="-6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전쟁</a:t>
            </a:r>
            <a:endParaRPr lang="ko-KR" altLang="en-US" sz="3600" b="1" spc="-6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Picture 5" descr="C:\Users\pc\Desktop\20191224 국가보훈처 ppt 표지\국가보훈처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6134119"/>
            <a:ext cx="1566862" cy="554037"/>
          </a:xfrm>
          <a:prstGeom prst="rect">
            <a:avLst/>
          </a:prstGeom>
          <a:noFill/>
        </p:spPr>
      </p:pic>
      <p:sp>
        <p:nvSpPr>
          <p:cNvPr id="9" name="슬라이드 번호 개체 틀 5"/>
          <p:cNvSpPr txBox="1">
            <a:spLocks/>
          </p:cNvSpPr>
          <p:nvPr/>
        </p:nvSpPr>
        <p:spPr>
          <a:xfrm>
            <a:off x="3505200" y="6598204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39210-8052-4F23-B93F-A69D0FA8D79C}" type="slidenum"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2번_2p말하는-지경샘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00826" y="2857496"/>
            <a:ext cx="1146531" cy="138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모서리가 둥근 사각형 설명선 19"/>
          <p:cNvSpPr/>
          <p:nvPr/>
        </p:nvSpPr>
        <p:spPr>
          <a:xfrm>
            <a:off x="662815" y="1500774"/>
            <a:ext cx="5480821" cy="3214109"/>
          </a:xfrm>
          <a:prstGeom prst="wedgeRoundRectCallout">
            <a:avLst>
              <a:gd name="adj1" fmla="val 56624"/>
              <a:gd name="adj2" fmla="val 5093"/>
              <a:gd name="adj3" fmla="val 16667"/>
            </a:avLst>
          </a:prstGeom>
          <a:solidFill>
            <a:srgbClr val="B2F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00113" y="1571612"/>
            <a:ext cx="56934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전쟁은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00113" y="2143116"/>
            <a:ext cx="52864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1950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 새벽 북한군이 </a:t>
            </a:r>
            <a:endParaRPr lang="en-US" altLang="ko-KR" sz="20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남북 경계선이던 북위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38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도선 전역에서 </a:t>
            </a:r>
            <a:endParaRPr lang="en-US" altLang="ko-KR" sz="20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불법 남침을 해오면서 일어난 전쟁</a:t>
            </a:r>
            <a:endParaRPr lang="en-US" altLang="ko-KR" sz="20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역사적 의의와 교훈을 기억하고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lvl="0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참전용사들의 희생과 공훈에 감사하는 날</a:t>
            </a:r>
            <a:endParaRPr lang="ko-KR" altLang="en-US" sz="2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월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25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일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, 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051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9400" y="1457652"/>
            <a:ext cx="394313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1. 3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개월의 전쟁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00113" y="2005672"/>
            <a:ext cx="5549900" cy="12926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1950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 북한군 기습 남침으로 시작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1953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 정전협정으로 멈춤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1129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개월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간 계속됨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213" y="3545663"/>
            <a:ext cx="525971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유엔군</a:t>
            </a: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국제연합군</a:t>
            </a: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의 참전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4926" y="4093683"/>
            <a:ext cx="7667602" cy="16927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세계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22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개국에서 연인원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195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만여 명 참전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(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미군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179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 명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90%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이상 차지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천명 전사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10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만여 명 부상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국군과 유엔군의 고귀한 희생으로 대한민국 자유와 평화 지켜냄 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1" name="모서리가 둥근 직사각형 10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전쟁은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…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allAtOnce"/>
      <p:bldP spid="9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3" descr="윌슨 대통령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8" name="모서리가 둥근 직사각형 7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전쟁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대 구국의 전투</a:t>
              </a:r>
              <a:endParaRPr lang="ko-KR" altLang="en-US" sz="2400" b="1" spc="-15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5289"/>
          <a:stretch>
            <a:fillRect/>
          </a:stretch>
        </p:blipFill>
        <p:spPr bwMode="auto">
          <a:xfrm>
            <a:off x="2375281" y="1341438"/>
            <a:ext cx="4393437" cy="5104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4213" y="1457652"/>
            <a:ext cx="394313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다부동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전투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0112" y="2071678"/>
            <a:ext cx="4743458" cy="30531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1950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~ 9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(42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경상북도 칠곡군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다부동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일대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국군과 유엔군이 북한군과 전투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전쟁 중 가장 격렬했던 전투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북한군 침공을 낙동강에서 막아냄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아군 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만여 명 사상자 내며 승리     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대구와 부산 지킴</a:t>
            </a:r>
            <a:endParaRPr lang="en-US" altLang="ko-KR" sz="32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0411" y="5715016"/>
            <a:ext cx="2778604" cy="305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lnSpc>
                <a:spcPct val="130000"/>
              </a:lnSpc>
            </a:pPr>
            <a:r>
              <a:rPr lang="ko-KR" altLang="en-US" sz="1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경상북도 칠곡군 </a:t>
            </a:r>
            <a:r>
              <a:rPr lang="ko-KR" altLang="en-US" sz="1200" b="1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다부동</a:t>
            </a:r>
            <a:r>
              <a:rPr lang="ko-KR" altLang="en-US" sz="12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전투 기념비</a:t>
            </a:r>
            <a:endParaRPr lang="ko-KR" altLang="en-US" sz="12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3793" name="Picture 1" descr="C:\Users\USER\Desktop\12월 국가보훈처\2020 보훈처 자료 종합\10-보훈처-최신 작업\명소 최종 원고와 사진\명소 - 호국- 원고와 사진\명소-7-3 다부동전적 기념관_a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668105"/>
            <a:ext cx="3072287" cy="2046911"/>
          </a:xfrm>
          <a:prstGeom prst="rect">
            <a:avLst/>
          </a:prstGeom>
          <a:noFill/>
        </p:spPr>
      </p:pic>
      <p:grpSp>
        <p:nvGrpSpPr>
          <p:cNvPr id="12" name="그룹 11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3" name="모서리가 둥근 직사각형 12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대 구국의 전투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b="5289"/>
          <a:stretch>
            <a:fillRect/>
          </a:stretch>
        </p:blipFill>
        <p:spPr bwMode="auto">
          <a:xfrm>
            <a:off x="6215074" y="1341438"/>
            <a:ext cx="1714512" cy="1991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타원 13"/>
          <p:cNvSpPr/>
          <p:nvPr/>
        </p:nvSpPr>
        <p:spPr bwMode="auto">
          <a:xfrm>
            <a:off x="7143768" y="2428868"/>
            <a:ext cx="714380" cy="700086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4213" y="1457652"/>
            <a:ext cx="394313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인천상륙작전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0113" y="2005672"/>
            <a:ext cx="4314829" cy="313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1950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천분의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의 낮은 성공 가능성에도 불구하고 맥아더 사령관 감행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함정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261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척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군 병력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만여 명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상륙작전 성공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→ 서울을 되찾는데 성공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→ 불리한 전세 역전</a:t>
            </a:r>
            <a:endParaRPr lang="en-US" altLang="ko-KR" sz="32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13" name="모서리가 둥근 직사각형 12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대 구국의 전투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b="5289"/>
          <a:stretch>
            <a:fillRect/>
          </a:stretch>
        </p:blipFill>
        <p:spPr bwMode="auto">
          <a:xfrm>
            <a:off x="5286380" y="1285860"/>
            <a:ext cx="2842173" cy="3302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타원 17"/>
          <p:cNvSpPr/>
          <p:nvPr/>
        </p:nvSpPr>
        <p:spPr bwMode="auto">
          <a:xfrm>
            <a:off x="5286380" y="3143248"/>
            <a:ext cx="857256" cy="700086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4213" y="1457652"/>
            <a:ext cx="394313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장진호 전투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4090" y="2005672"/>
            <a:ext cx="4125953" cy="21729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1950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~12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일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미 해병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천 명이 함경남도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장진호에서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중국군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 명과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벌인 전투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흥남 철수작전의 원동력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04876" y="4286256"/>
            <a:ext cx="6038891" cy="1692771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marL="177800" indent="-177800" algn="ctr">
              <a:lnSpc>
                <a:spcPct val="130000"/>
              </a:lnSpc>
              <a:tabLst>
                <a:tab pos="355600" algn="l"/>
              </a:tabLst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흥남 철수작전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아군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천 명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b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피난민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만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천 명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적지인 흥남에서 성공적으로 철수한 작전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250825" y="525026"/>
            <a:ext cx="4321175" cy="479017"/>
            <a:chOff x="173620" y="525026"/>
            <a:chExt cx="4321174" cy="479017"/>
          </a:xfrm>
          <a:solidFill>
            <a:srgbClr val="F61E6B"/>
          </a:solidFill>
        </p:grpSpPr>
        <p:sp>
          <p:nvSpPr>
            <p:cNvPr id="21" name="모서리가 둥근 직사각형 20"/>
            <p:cNvSpPr/>
            <p:nvPr/>
          </p:nvSpPr>
          <p:spPr bwMode="auto">
            <a:xfrm>
              <a:off x="173620" y="534005"/>
              <a:ext cx="4321174" cy="47003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5579" y="525026"/>
              <a:ext cx="356747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대 구국의 전투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b="5289"/>
          <a:stretch>
            <a:fillRect/>
          </a:stretch>
        </p:blipFill>
        <p:spPr bwMode="auto">
          <a:xfrm>
            <a:off x="5572132" y="642918"/>
            <a:ext cx="2842173" cy="3302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타원 12"/>
          <p:cNvSpPr/>
          <p:nvPr/>
        </p:nvSpPr>
        <p:spPr bwMode="auto">
          <a:xfrm>
            <a:off x="7215206" y="1571612"/>
            <a:ext cx="857256" cy="700086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17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4213" y="1181385"/>
            <a:ext cx="790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전쟁에 대해 알아봐요</a:t>
            </a:r>
            <a:r>
              <a:rPr lang="en-US" altLang="ko-KR" sz="2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9397" y="1646226"/>
            <a:ext cx="7824569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1. 6·25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전쟁에서 위기에 처한 나라를 지켜낸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대 전투에 대해 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알아봅시다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서로 관계 있는 것을 연결해 보세요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8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971550" y="2758715"/>
            <a:ext cx="216535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AutoNum type="arabicParenBoth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1950. 8. 13</a:t>
            </a:r>
            <a:r>
              <a:rPr kumimoji="1" lang="en-US" altLang="ko-KR" sz="16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/>
            </a:r>
            <a:br>
              <a:rPr kumimoji="1" lang="en-US" altLang="ko-KR" sz="16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</a:br>
            <a:r>
              <a:rPr kumimoji="1" lang="en-US" altLang="ko-KR" sz="16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~ 9. 24</a:t>
            </a:r>
            <a:endParaRPr kumimoji="1" lang="en-US" altLang="ko-KR" sz="16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 bwMode="auto">
          <a:xfrm>
            <a:off x="5048271" y="2500306"/>
            <a:ext cx="2667001" cy="117546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 bwMode="auto">
          <a:xfrm>
            <a:off x="5048271" y="3805683"/>
            <a:ext cx="2667001" cy="117546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 bwMode="auto">
          <a:xfrm>
            <a:off x="5048271" y="5111060"/>
            <a:ext cx="2667001" cy="117546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타원 36"/>
          <p:cNvSpPr/>
          <p:nvPr/>
        </p:nvSpPr>
        <p:spPr bwMode="auto">
          <a:xfrm>
            <a:off x="4838721" y="3054699"/>
            <a:ext cx="66675" cy="66675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타원 40"/>
          <p:cNvSpPr/>
          <p:nvPr/>
        </p:nvSpPr>
        <p:spPr bwMode="auto">
          <a:xfrm>
            <a:off x="4838721" y="4360076"/>
            <a:ext cx="66675" cy="66675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타원 41"/>
          <p:cNvSpPr/>
          <p:nvPr/>
        </p:nvSpPr>
        <p:spPr bwMode="auto">
          <a:xfrm>
            <a:off x="4838721" y="5665453"/>
            <a:ext cx="66675" cy="66675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타원 42"/>
          <p:cNvSpPr/>
          <p:nvPr/>
        </p:nvSpPr>
        <p:spPr bwMode="auto">
          <a:xfrm>
            <a:off x="2783205" y="3054699"/>
            <a:ext cx="66675" cy="66675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타원 43"/>
          <p:cNvSpPr/>
          <p:nvPr/>
        </p:nvSpPr>
        <p:spPr bwMode="auto">
          <a:xfrm>
            <a:off x="2783205" y="4360076"/>
            <a:ext cx="66675" cy="66675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타원 44"/>
          <p:cNvSpPr/>
          <p:nvPr/>
        </p:nvSpPr>
        <p:spPr bwMode="auto">
          <a:xfrm>
            <a:off x="2783205" y="5665453"/>
            <a:ext cx="66675" cy="66675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971550" y="4143380"/>
            <a:ext cx="216535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(2) 1950. 9. 15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971550" y="5357158"/>
            <a:ext cx="216535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AutoNum type="arabicParenBoth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1950. 11. 27</a:t>
            </a:r>
            <a:r>
              <a:rPr kumimoji="1" lang="en-US" altLang="ko-KR" sz="16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/>
            </a:r>
            <a:br>
              <a:rPr kumimoji="1" lang="en-US" altLang="ko-KR" sz="16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</a:br>
            <a:r>
              <a:rPr kumimoji="1" lang="en-US" altLang="ko-KR" sz="16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~ 12. 11</a:t>
            </a:r>
            <a:endParaRPr kumimoji="1" lang="en-US" altLang="ko-KR" sz="16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cxnSp>
        <p:nvCxnSpPr>
          <p:cNvPr id="55" name="직선 연결선 54"/>
          <p:cNvCxnSpPr>
            <a:endCxn id="41" idx="4"/>
          </p:cNvCxnSpPr>
          <p:nvPr/>
        </p:nvCxnSpPr>
        <p:spPr bwMode="auto">
          <a:xfrm>
            <a:off x="2873375" y="3105150"/>
            <a:ext cx="1998684" cy="132160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직선 연결선 63"/>
          <p:cNvCxnSpPr>
            <a:endCxn id="42" idx="2"/>
          </p:cNvCxnSpPr>
          <p:nvPr/>
        </p:nvCxnSpPr>
        <p:spPr bwMode="auto">
          <a:xfrm>
            <a:off x="2857488" y="4429132"/>
            <a:ext cx="1981233" cy="126965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직선 연결선 64"/>
          <p:cNvCxnSpPr>
            <a:stCxn id="45" idx="6"/>
            <a:endCxn id="37" idx="3"/>
          </p:cNvCxnSpPr>
          <p:nvPr/>
        </p:nvCxnSpPr>
        <p:spPr bwMode="auto">
          <a:xfrm flipV="1">
            <a:off x="2849880" y="3111610"/>
            <a:ext cx="1998605" cy="258718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grpSp>
        <p:nvGrpSpPr>
          <p:cNvPr id="46" name="그룹 45"/>
          <p:cNvGrpSpPr/>
          <p:nvPr/>
        </p:nvGrpSpPr>
        <p:grpSpPr>
          <a:xfrm>
            <a:off x="250825" y="525026"/>
            <a:ext cx="4321175" cy="479017"/>
            <a:chOff x="250825" y="525026"/>
            <a:chExt cx="4321175" cy="479017"/>
          </a:xfrm>
        </p:grpSpPr>
        <p:sp>
          <p:nvSpPr>
            <p:cNvPr id="50" name="모서리가 둥근 직사각형 49"/>
            <p:cNvSpPr/>
            <p:nvPr/>
          </p:nvSpPr>
          <p:spPr bwMode="auto">
            <a:xfrm>
              <a:off x="250825" y="534005"/>
              <a:ext cx="4321175" cy="470038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2784" y="525026"/>
              <a:ext cx="356747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NIE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로 만나는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5048272" y="2567894"/>
            <a:ext cx="2738438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미 해병 제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사단 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만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8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천 명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함경남도 장진호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중국군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12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만 명과 전투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흥남철수작전의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원동력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5048272" y="3873271"/>
            <a:ext cx="2738438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42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일간의 전투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아군 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만여 명 사상자 발생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북한군 공세 저지</a:t>
            </a: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대구와 부산을 지킴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048272" y="5178648"/>
            <a:ext cx="2738438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참가 함정 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261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척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7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만여 명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5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천분의 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 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성공확률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맥아더 장군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로페즈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중위</a:t>
            </a:r>
            <a:endParaRPr kumimoji="1" lang="en-US" altLang="ko-KR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서울 탈환</a:t>
            </a:r>
            <a:r>
              <a:rPr kumimoji="1" lang="en-US" altLang="ko-KR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전쟁의 </a:t>
            </a:r>
            <a:r>
              <a:rPr kumimoji="1" lang="ko-KR" altLang="en-US" sz="14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대반전</a:t>
            </a:r>
            <a:endParaRPr kumimoji="1" lang="ko-KR" altLang="en-US" sz="14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둥근 직사각형 26"/>
          <p:cNvSpPr/>
          <p:nvPr/>
        </p:nvSpPr>
        <p:spPr bwMode="auto">
          <a:xfrm>
            <a:off x="900113" y="2285992"/>
            <a:ext cx="4953000" cy="3730636"/>
          </a:xfrm>
          <a:prstGeom prst="roundRect">
            <a:avLst>
              <a:gd name="adj" fmla="val 3153"/>
            </a:avLst>
          </a:prstGeom>
          <a:solidFill>
            <a:srgbClr val="FFDDDD"/>
          </a:solidFill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00113" y="2240388"/>
            <a:ext cx="49530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전쟁이 난 것은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(               ). 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내 나이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17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살이었어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이 전쟁은 무려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(                 )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이나 계속됐고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, (               )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일 정전협정이 체결되면서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비로소 멈췄단다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. </a:t>
            </a:r>
            <a:b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6·25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전쟁 때 우리나라는 해외로부터 큰 도움을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받았어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세계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22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개 나라에서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195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만 명이 유엔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참전용사의 자격으로 우리를 도와주었지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이 가운데  약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만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천이 전사하고 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(                )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이 부상을 당했어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pc="-90" dirty="0" smtClean="0">
                <a:latin typeface="맑은 고딕" pitchFamily="50" charset="-127"/>
                <a:ea typeface="맑은 고딕" pitchFamily="50" charset="-127"/>
              </a:rPr>
              <a:t>우리 땅에서 전쟁이 되풀이돼서는 안돼</a:t>
            </a:r>
            <a:r>
              <a:rPr lang="en-US" altLang="ko-KR" spc="-90" dirty="0" smtClean="0">
                <a:latin typeface="맑은 고딕" pitchFamily="50" charset="-127"/>
                <a:ea typeface="맑은 고딕" pitchFamily="50" charset="-127"/>
              </a:rPr>
              <a:t>!”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5787" y="1180406"/>
            <a:ext cx="8125313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다음은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6·25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전쟁에 참전했던 참전 용사의 말씀입니다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177800" indent="-177800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&lt;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보기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의 숫자 중 알맞은 것을 골라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      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안에 써 보세요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8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 bwMode="auto">
          <a:xfrm>
            <a:off x="6148363" y="2129660"/>
            <a:ext cx="2557462" cy="4013984"/>
          </a:xfrm>
          <a:prstGeom prst="roundRect">
            <a:avLst>
              <a:gd name="adj" fmla="val 8733"/>
            </a:avLst>
          </a:prstGeom>
          <a:solidFill>
            <a:schemeClr val="accent3"/>
          </a:solidFill>
          <a:ln w="2857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41232" y="2893802"/>
            <a:ext cx="22383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2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(1) 1953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lnSpc>
                <a:spcPct val="2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(2) 1950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lnSpc>
                <a:spcPct val="2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(3) 3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개월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just">
              <a:lnSpc>
                <a:spcPct val="2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(4) 10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만여 명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7907" y="2306442"/>
            <a:ext cx="2238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altLang="ko-KR" sz="28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28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보</a:t>
            </a:r>
            <a:r>
              <a:rPr lang="ko-KR" altLang="en-US" sz="27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기</a:t>
            </a:r>
            <a:r>
              <a:rPr lang="ko-KR" altLang="en-US" sz="28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8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71802" y="2318464"/>
            <a:ext cx="106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1950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82167" y="2740578"/>
            <a:ext cx="142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개월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0738" y="3156506"/>
            <a:ext cx="106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1953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94933" y="5202808"/>
            <a:ext cx="142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만여 명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50825" y="525026"/>
            <a:ext cx="4321175" cy="479017"/>
            <a:chOff x="250825" y="525026"/>
            <a:chExt cx="4321175" cy="479017"/>
          </a:xfrm>
        </p:grpSpPr>
        <p:sp>
          <p:nvSpPr>
            <p:cNvPr id="17" name="모서리가 둥근 직사각형 16"/>
            <p:cNvSpPr/>
            <p:nvPr/>
          </p:nvSpPr>
          <p:spPr bwMode="auto">
            <a:xfrm>
              <a:off x="250825" y="534005"/>
              <a:ext cx="4321175" cy="470038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2784" y="525026"/>
              <a:ext cx="356747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NIE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로 만나는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/>
      <p:bldP spid="52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3" descr="윌슨 대통령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75787" y="1174679"/>
            <a:ext cx="7610989" cy="12926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7800" indent="-177800">
              <a:lnSpc>
                <a:spcPct val="130000"/>
              </a:lnSpc>
              <a:tabLst>
                <a:tab pos="355600" algn="l"/>
              </a:tabLst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3. 6·25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전쟁에서 나라를 위해 전사하신 호국영웅들과 머나먼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나라의 자유를 지키기 위해 참전한 유엔 참전용사들께 감사의 글을 짧게 적어봅시다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8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971550" y="2714620"/>
            <a:ext cx="7386664" cy="344801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ko-KR" altLang="en-US" sz="105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0" name="Picture 2" descr="C:\Users\USER\Desktop\pencil-190586_12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5143512"/>
            <a:ext cx="843361" cy="846004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250825" y="525026"/>
            <a:ext cx="4321175" cy="479017"/>
            <a:chOff x="250825" y="525026"/>
            <a:chExt cx="4321175" cy="479017"/>
          </a:xfrm>
        </p:grpSpPr>
        <p:sp>
          <p:nvSpPr>
            <p:cNvPr id="10" name="모서리가 둥근 직사각형 9"/>
            <p:cNvSpPr/>
            <p:nvPr/>
          </p:nvSpPr>
          <p:spPr bwMode="auto">
            <a:xfrm>
              <a:off x="250825" y="534005"/>
              <a:ext cx="4321175" cy="470038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  <a:effectLst>
              <a:outerShdw blurRad="1397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2784" y="525026"/>
              <a:ext cx="356747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NIE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로 만나는 </a:t>
              </a:r>
              <a:r>
                <a:rPr lang="en-US" altLang="ko-KR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6·25 </a:t>
              </a:r>
              <a:r>
                <a:rPr lang="ko-KR" altLang="en-US" sz="2400" b="1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전쟁</a:t>
              </a:r>
              <a:endParaRPr lang="ko-KR" altLang="en-US" sz="2400" b="1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96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나눔고딕 ExtraBold"/>
        <a:ea typeface="나눔고딕 ExtraBold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042988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042988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7795</TotalTime>
  <Words>876</Words>
  <Application>Microsoft Office PowerPoint</Application>
  <PresentationFormat>화면 슬라이드 쇼(4:3)</PresentationFormat>
  <Paragraphs>140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Team1MGR</dc:creator>
  <cp:lastModifiedBy>user</cp:lastModifiedBy>
  <cp:revision>520</cp:revision>
  <cp:lastPrinted>2020-04-20T10:49:06Z</cp:lastPrinted>
  <dcterms:created xsi:type="dcterms:W3CDTF">2018-06-14T02:27:19Z</dcterms:created>
  <dcterms:modified xsi:type="dcterms:W3CDTF">2020-05-28T04:31:53Z</dcterms:modified>
</cp:coreProperties>
</file>